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p>
            <a:fld id="{EFB4C55D-700F-4A68-A8BB-C564D8212DC6}" type="datetimeFigureOut">
              <a:rPr lang="en-IE" smtClean="0"/>
              <a:t>15/01/2021</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94B24FEA-003B-4BFB-B8BD-2520DD35F77C}" type="slidenum">
              <a:rPr lang="en-IE" smtClean="0"/>
              <a:t>‹#›</a:t>
            </a:fld>
            <a:endParaRPr lang="en-IE"/>
          </a:p>
        </p:txBody>
      </p:sp>
    </p:spTree>
    <p:extLst>
      <p:ext uri="{BB962C8B-B14F-4D97-AF65-F5344CB8AC3E}">
        <p14:creationId xmlns:p14="http://schemas.microsoft.com/office/powerpoint/2010/main" val="3645363905"/>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IE"/>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FB4C55D-700F-4A68-A8BB-C564D8212DC6}" type="datetimeFigureOut">
              <a:rPr lang="en-IE" smtClean="0"/>
              <a:t>15/01/2021</a:t>
            </a:fld>
            <a:endParaRPr lang="en-IE"/>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4B24FEA-003B-4BFB-B8BD-2520DD35F77C}" type="slidenum">
              <a:rPr lang="en-IE" smtClean="0"/>
              <a:t>‹#›</a:t>
            </a:fld>
            <a:endParaRPr lang="en-IE"/>
          </a:p>
        </p:txBody>
      </p:sp>
    </p:spTree>
    <p:extLst>
      <p:ext uri="{BB962C8B-B14F-4D97-AF65-F5344CB8AC3E}">
        <p14:creationId xmlns:p14="http://schemas.microsoft.com/office/powerpoint/2010/main" val="476716557"/>
      </p:ext>
    </p:extLst>
  </p:cSld>
  <p:clrMap bg1="lt1" tx1="dk1" bg2="lt2" tx2="dk2" accent1="accent1" accent2="accent2" accent3="accent3" accent4="accent4" accent5="accent5" accent6="accent6" hlink="hlink" folHlink="folHlink"/>
  <p:sldLayoutIdLst>
    <p:sldLayoutId id="2147483654"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www.scoilfhionain.ie/" TargetMode="Externa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scoilfhionain.ie/"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scoilfhionain.ie/"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scoilfhionain.ie/"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eaLnBrk="1" hangingPunct="1"/>
            <a:r>
              <a:rPr lang="en-IE" altLang="en-US" sz="8000" smtClean="0">
                <a:latin typeface="Comic Sans MS" panose="030F0702030302020204" pitchFamily="66" charset="0"/>
              </a:rPr>
              <a:t> </a:t>
            </a:r>
            <a:br>
              <a:rPr lang="en-IE" altLang="en-US" sz="8000" smtClean="0">
                <a:latin typeface="Comic Sans MS" panose="030F0702030302020204" pitchFamily="66" charset="0"/>
              </a:rPr>
            </a:br>
            <a:r>
              <a:rPr lang="en-IE" altLang="en-US" sz="5400" b="1" smtClean="0">
                <a:latin typeface="Comic Sans MS" panose="030F0702030302020204" pitchFamily="66" charset="0"/>
              </a:rPr>
              <a:t>Naíonáin 2021-22</a:t>
            </a:r>
            <a:br>
              <a:rPr lang="en-IE" altLang="en-US" sz="5400" b="1" smtClean="0">
                <a:latin typeface="Comic Sans MS" panose="030F0702030302020204" pitchFamily="66" charset="0"/>
              </a:rPr>
            </a:br>
            <a:r>
              <a:rPr lang="en-IE" altLang="en-US" sz="5400" b="1" smtClean="0">
                <a:latin typeface="Comic Sans MS" panose="030F0702030302020204" pitchFamily="66" charset="0"/>
              </a:rPr>
              <a:t>Junior Infants</a:t>
            </a:r>
            <a:br>
              <a:rPr lang="en-IE" altLang="en-US" sz="5400" b="1" smtClean="0">
                <a:latin typeface="Comic Sans MS" panose="030F0702030302020204" pitchFamily="66" charset="0"/>
              </a:rPr>
            </a:br>
            <a:endParaRPr lang="en-GB" altLang="en-US" sz="5400" b="1" dirty="0" smtClean="0">
              <a:latin typeface="Comic Sans MS" panose="030F0702030302020204" pitchFamily="66" charset="0"/>
            </a:endParaRPr>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611140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eaLnBrk="1" hangingPunct="1"/>
            <a:r>
              <a:rPr lang="en-IE" altLang="en-US" smtClean="0">
                <a:latin typeface="Comic Sans MS" panose="030F0702030302020204" pitchFamily="66" charset="0"/>
              </a:rPr>
              <a:t>Pre-Writing </a:t>
            </a:r>
            <a:endParaRPr lang="en-GB" altLang="en-US" smtClean="0">
              <a:latin typeface="Comic Sans MS" panose="030F0702030302020204" pitchFamily="66" charset="0"/>
            </a:endParaRPr>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5442745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eaLnBrk="1" hangingPunct="1"/>
            <a:r>
              <a:rPr lang="en-IE" altLang="en-US" sz="4000" smtClean="0">
                <a:latin typeface="Comic Sans MS" panose="030F0702030302020204" pitchFamily="66" charset="0"/>
              </a:rPr>
              <a:t>The Curriculum</a:t>
            </a:r>
            <a:r>
              <a:rPr lang="en-IE" altLang="en-US" sz="4000" smtClean="0"/>
              <a:t/>
            </a:r>
            <a:br>
              <a:rPr lang="en-IE" altLang="en-US" sz="4000" smtClean="0"/>
            </a:br>
            <a:endParaRPr lang="en-GB" altLang="en-US" sz="4000" smtClean="0"/>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665570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algn="l"/>
            <a:r>
              <a:rPr lang="en-IE" altLang="en-US" sz="2800" u="sng" smtClean="0"/>
              <a:t/>
            </a:r>
            <a:br>
              <a:rPr lang="en-IE" altLang="en-US" sz="2800" u="sng" smtClean="0"/>
            </a:br>
            <a:r>
              <a:rPr lang="en-IE" altLang="en-US" sz="2800" u="sng" smtClean="0"/>
              <a:t/>
            </a:r>
            <a:br>
              <a:rPr lang="en-IE" altLang="en-US" sz="2800" u="sng" smtClean="0"/>
            </a:br>
            <a:r>
              <a:rPr lang="en-IE" altLang="en-US" sz="2800" u="sng" smtClean="0"/>
              <a:t/>
            </a:r>
            <a:br>
              <a:rPr lang="en-IE" altLang="en-US" sz="2800" u="sng" smtClean="0"/>
            </a:br>
            <a:r>
              <a:rPr lang="en-IE" altLang="en-US" sz="2800" u="sng" smtClean="0"/>
              <a:t/>
            </a:r>
            <a:br>
              <a:rPr lang="en-IE" altLang="en-US" sz="2800" u="sng" smtClean="0"/>
            </a:br>
            <a:r>
              <a:rPr lang="en-IE" altLang="en-US" sz="2800" u="sng" smtClean="0"/>
              <a:t/>
            </a:r>
            <a:br>
              <a:rPr lang="en-IE" altLang="en-US" sz="2800" u="sng" smtClean="0"/>
            </a:br>
            <a:r>
              <a:rPr lang="en-IE" altLang="en-US" sz="2800" u="sng" smtClean="0"/>
              <a:t/>
            </a:r>
            <a:br>
              <a:rPr lang="en-IE" altLang="en-US" sz="2800" u="sng" smtClean="0"/>
            </a:br>
            <a:r>
              <a:rPr lang="en-IE" altLang="en-US" sz="2800" u="sng" smtClean="0"/>
              <a:t/>
            </a:r>
            <a:br>
              <a:rPr lang="en-IE" altLang="en-US" sz="2800" u="sng" smtClean="0"/>
            </a:br>
            <a:r>
              <a:rPr lang="en-IE" altLang="en-US" sz="2800" u="sng" smtClean="0"/>
              <a:t/>
            </a:r>
            <a:br>
              <a:rPr lang="en-IE" altLang="en-US" sz="2800" u="sng" smtClean="0"/>
            </a:br>
            <a:r>
              <a:rPr lang="en-IE" altLang="en-US" sz="2800" u="sng" smtClean="0"/>
              <a:t>Scéim Aitheantais Scoileanna Gaeltachta</a:t>
            </a:r>
            <a:r>
              <a:rPr lang="en-IE" altLang="en-US" sz="2800" smtClean="0"/>
              <a:t/>
            </a:r>
            <a:br>
              <a:rPr lang="en-IE" altLang="en-US" sz="2800" smtClean="0"/>
            </a:br>
            <a:r>
              <a:rPr lang="en-IE" altLang="en-US" sz="2800" smtClean="0"/>
              <a:t>From September, your child will join us on an exciting new journey as we develop our use of Gaeilge in school.</a:t>
            </a:r>
            <a:br>
              <a:rPr lang="en-IE" altLang="en-US" sz="2800" smtClean="0"/>
            </a:br>
            <a:r>
              <a:rPr lang="en-IE" altLang="en-US" sz="2800" smtClean="0"/>
              <a:t/>
            </a:r>
            <a:br>
              <a:rPr lang="en-IE" altLang="en-US" sz="2800" smtClean="0"/>
            </a:br>
            <a:r>
              <a:rPr lang="en-IE" altLang="en-US" sz="2800" smtClean="0"/>
              <a:t/>
            </a:r>
            <a:br>
              <a:rPr lang="en-IE" altLang="en-US" sz="2800" smtClean="0"/>
            </a:br>
            <a:r>
              <a:rPr lang="en-IE" altLang="en-US" sz="2800" smtClean="0"/>
              <a:t/>
            </a:r>
            <a:br>
              <a:rPr lang="en-IE" altLang="en-US" sz="2800" smtClean="0"/>
            </a:br>
            <a:r>
              <a:rPr lang="en-IE" altLang="en-US" sz="2800" smtClean="0"/>
              <a:t/>
            </a:r>
            <a:br>
              <a:rPr lang="en-IE" altLang="en-US" sz="2800" smtClean="0"/>
            </a:br>
            <a:r>
              <a:rPr lang="en-IE" altLang="en-US" sz="2800" smtClean="0"/>
              <a:t/>
            </a:r>
            <a:br>
              <a:rPr lang="en-IE" altLang="en-US" sz="2800" smtClean="0"/>
            </a:br>
            <a:r>
              <a:rPr lang="en-IE" altLang="en-US" sz="2800" smtClean="0"/>
              <a:t/>
            </a:r>
            <a:br>
              <a:rPr lang="en-IE" altLang="en-US" sz="2800" smtClean="0"/>
            </a:br>
            <a:r>
              <a:rPr lang="en-IE" altLang="en-US" sz="2000" b="1" smtClean="0">
                <a:solidFill>
                  <a:srgbClr val="000000"/>
                </a:solidFill>
              </a:rPr>
              <a:t>Children pick up  Gaeilge very quickly and we encourage you to speak  Irish to your child, no matter how little. The benefits of having more than one language are outlined in letter you will have received.</a:t>
            </a:r>
            <a:br>
              <a:rPr lang="en-IE" altLang="en-US" sz="2000" b="1" smtClean="0">
                <a:solidFill>
                  <a:srgbClr val="000000"/>
                </a:solidFill>
              </a:rPr>
            </a:br>
            <a:r>
              <a:rPr lang="en-IE" altLang="en-US" sz="2400" b="1" u="sng" smtClean="0"/>
              <a:t/>
            </a:r>
            <a:br>
              <a:rPr lang="en-IE" altLang="en-US" sz="2400" b="1" u="sng" smtClean="0"/>
            </a:br>
            <a:r>
              <a:rPr lang="en-IE" altLang="en-US" sz="4000" u="sng" smtClean="0"/>
              <a:t/>
            </a:r>
            <a:br>
              <a:rPr lang="en-IE" altLang="en-US" sz="4000" u="sng" smtClean="0"/>
            </a:br>
            <a:r>
              <a:rPr lang="en-IE" altLang="en-US" smtClean="0"/>
              <a:t/>
            </a:r>
            <a:br>
              <a:rPr lang="en-IE" altLang="en-US" smtClean="0"/>
            </a:br>
            <a:r>
              <a:rPr lang="en-IE" altLang="en-US" smtClean="0"/>
              <a:t/>
            </a:r>
            <a:br>
              <a:rPr lang="en-IE" altLang="en-US" smtClean="0"/>
            </a:br>
            <a:r>
              <a:rPr lang="en-IE" altLang="en-US" smtClean="0"/>
              <a:t/>
            </a:r>
            <a:br>
              <a:rPr lang="en-IE" altLang="en-US" smtClean="0"/>
            </a:br>
            <a:endParaRPr lang="en-US" altLang="en-US" smtClean="0"/>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0622689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marL="457200" indent="-457200">
              <a:buFontTx/>
              <a:buChar char="•"/>
            </a:pPr>
            <a:r>
              <a:rPr lang="en-IE" altLang="en-US" sz="3200" smtClean="0"/>
              <a:t/>
            </a:r>
            <a:br>
              <a:rPr lang="en-IE" altLang="en-US" sz="3200" smtClean="0"/>
            </a:br>
            <a:r>
              <a:rPr lang="en-IE" altLang="en-US" sz="3200" smtClean="0"/>
              <a:t/>
            </a:r>
            <a:br>
              <a:rPr lang="en-IE" altLang="en-US" sz="3200" smtClean="0"/>
            </a:br>
            <a:r>
              <a:rPr lang="en-IE" altLang="en-US" sz="3200" smtClean="0"/>
              <a:t/>
            </a:r>
            <a:br>
              <a:rPr lang="en-IE" altLang="en-US" sz="3200" smtClean="0"/>
            </a:br>
            <a:r>
              <a:rPr lang="en-IE" altLang="en-US" sz="3200" smtClean="0"/>
              <a:t/>
            </a:r>
            <a:br>
              <a:rPr lang="en-IE" altLang="en-US" sz="3200" smtClean="0"/>
            </a:br>
            <a:r>
              <a:rPr lang="en-IE" altLang="en-US" sz="3200" smtClean="0"/>
              <a:t/>
            </a:r>
            <a:br>
              <a:rPr lang="en-IE" altLang="en-US" sz="3200" smtClean="0"/>
            </a:br>
            <a:r>
              <a:rPr lang="en-IE" altLang="en-US" sz="3200" smtClean="0"/>
              <a:t>New Child Protection Guidelines were issued in 2017 and they can be viewed on the school website.</a:t>
            </a:r>
            <a:br>
              <a:rPr lang="en-IE" altLang="en-US" sz="3200" smtClean="0"/>
            </a:br>
            <a:r>
              <a:rPr lang="en-IE" altLang="en-US" sz="3200" smtClean="0"/>
              <a:t>Teachers and principal are duty bound to report any concerns they have to TUSLA child and family agency.</a:t>
            </a:r>
            <a:br>
              <a:rPr lang="en-IE" altLang="en-US" sz="3200" smtClean="0"/>
            </a:br>
            <a:r>
              <a:rPr lang="en-IE" altLang="en-US" sz="3200" smtClean="0"/>
              <a:t>Concerns may be in the area of 1.child neglect 2. emotional abuse 3. physical abuse 4. sexual abuse</a:t>
            </a:r>
            <a:br>
              <a:rPr lang="en-IE" altLang="en-US" sz="3200" smtClean="0"/>
            </a:br>
            <a:endParaRPr lang="en-US" altLang="en-US" sz="3200" smtClean="0"/>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9644213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IE"/>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0411033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IE" altLang="en-US" smtClean="0"/>
              <a:t>New Data Protection</a:t>
            </a:r>
            <a:endParaRPr lang="en-US" altLang="en-US" smtClean="0"/>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1507117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eaLnBrk="1" hangingPunct="1"/>
            <a:r>
              <a:rPr lang="en-IE" altLang="en-US" smtClean="0">
                <a:latin typeface="Comic Sans MS" panose="030F0702030302020204" pitchFamily="66" charset="0"/>
              </a:rPr>
              <a:t>Obair Bhaile-Homework</a:t>
            </a:r>
            <a:endParaRPr lang="en-GB" altLang="en-US" smtClean="0">
              <a:latin typeface="Comic Sans MS" panose="030F0702030302020204" pitchFamily="66" charset="0"/>
            </a:endParaRPr>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4976833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IE" altLang="en-US" sz="2400" smtClean="0"/>
              <a:t>Curaclam Teanga/ Language Curriculum</a:t>
            </a:r>
            <a:endParaRPr lang="en-US" altLang="en-US" sz="2400" smtClean="0"/>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5793877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IE" altLang="en-US" sz="2400" smtClean="0"/>
              <a:t>Is scoil dhigíteach  í Scoil Fhionáin- We are a digital school</a:t>
            </a:r>
            <a:endParaRPr lang="en-US" altLang="en-US" sz="2400" dirty="0" smtClean="0"/>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8269383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ltLang="en-US" smtClean="0"/>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4308189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IE" altLang="en-US" sz="1800" smtClean="0"/>
              <a:t>“Fás agus Foghlaim- Growing and Learning”</a:t>
            </a:r>
            <a:endParaRPr lang="en-IE" altLang="en-US" sz="1800" smtClean="0"/>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7866701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eaLnBrk="1" hangingPunct="1"/>
            <a:r>
              <a:rPr lang="en-IE" altLang="en-US" smtClean="0">
                <a:latin typeface="Comic Sans MS" panose="030F0702030302020204" pitchFamily="66" charset="0"/>
              </a:rPr>
              <a:t>Amanna Sosa- Breaks</a:t>
            </a:r>
            <a:endParaRPr lang="en-GB" altLang="en-US" smtClean="0">
              <a:latin typeface="Comic Sans MS" panose="030F0702030302020204" pitchFamily="66" charset="0"/>
            </a:endParaRPr>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8679008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IE" altLang="en-US" u="sng" smtClean="0">
                <a:latin typeface="Comic Sans MS" panose="030F0702030302020204" pitchFamily="66" charset="0"/>
              </a:rPr>
              <a:t>School Lunches</a:t>
            </a:r>
            <a:br>
              <a:rPr lang="en-IE" altLang="en-US" u="sng" smtClean="0">
                <a:latin typeface="Comic Sans MS" panose="030F0702030302020204" pitchFamily="66" charset="0"/>
              </a:rPr>
            </a:br>
            <a:r>
              <a:rPr lang="en-IE" altLang="en-US" sz="2800" smtClean="0">
                <a:latin typeface="Comic Sans MS" panose="030F0702030302020204" pitchFamily="66" charset="0"/>
              </a:rPr>
              <a:t>Lunches</a:t>
            </a:r>
            <a:r>
              <a:rPr lang="en-IE" altLang="en-US" sz="2800" u="sng" smtClean="0">
                <a:latin typeface="Comic Sans MS" panose="030F0702030302020204" pitchFamily="66" charset="0"/>
              </a:rPr>
              <a:t> </a:t>
            </a:r>
            <a:r>
              <a:rPr lang="en-IE" altLang="en-US" sz="2800" smtClean="0">
                <a:latin typeface="Comic Sans MS" panose="030F0702030302020204" pitchFamily="66" charset="0"/>
              </a:rPr>
              <a:t>are provided free for all children by  by the Department of Social Protection. The lunches begin in the second week of school for the infants, if required.  If children are bringing their own lunch –it must be a healthy lunch- sandwich, fruit, cheese, yoghurt,milk, water,No fizzy drinks, biscuits, sweets, crisps or popcorn. We regularly  examinine our lunch provision at Scoil Fhionáin and will contact you nearer school opening. Local providers Centra and The Cope are used.</a:t>
            </a:r>
            <a:endParaRPr lang="en-US" altLang="en-US" sz="2800" dirty="0" smtClean="0"/>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8465348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eaLnBrk="1" hangingPunct="1"/>
            <a:r>
              <a:rPr lang="en-IE" altLang="en-US" sz="3600" smtClean="0">
                <a:latin typeface="Comic Sans MS" panose="030F0702030302020204" pitchFamily="66" charset="0"/>
              </a:rPr>
              <a:t>Ag dul Abhaile/ Going Home..</a:t>
            </a:r>
            <a:endParaRPr lang="en-GB" altLang="en-US" sz="3600" smtClean="0">
              <a:latin typeface="Comic Sans MS" panose="030F0702030302020204" pitchFamily="66" charset="0"/>
            </a:endParaRPr>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4146794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eaLnBrk="1" hangingPunct="1"/>
            <a:r>
              <a:rPr lang="en-IE" altLang="en-US" sz="3600" smtClean="0">
                <a:latin typeface="Comic Sans MS" panose="030F0702030302020204" pitchFamily="66" charset="0"/>
              </a:rPr>
              <a:t>You Can help…</a:t>
            </a:r>
            <a:endParaRPr lang="en-GB" altLang="en-US" sz="3600" smtClean="0">
              <a:latin typeface="Comic Sans MS" panose="030F0702030302020204" pitchFamily="66" charset="0"/>
            </a:endParaRPr>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7272287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IE"/>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6338840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altLang="en-US" sz="2400" smtClean="0"/>
              <a:t>We work closely with HSE organisations such as Meitheal, parent Hub Donegal, which are programmes which help parents in the important work they do.</a:t>
            </a:r>
            <a:br>
              <a:rPr lang="en-US" altLang="en-US" sz="2400" smtClean="0"/>
            </a:br>
            <a:r>
              <a:rPr lang="en-US" altLang="en-US" sz="2400" smtClean="0"/>
              <a:t>Information is available in school about their courses.</a:t>
            </a:r>
            <a:br>
              <a:rPr lang="en-US" altLang="en-US" sz="2400" smtClean="0"/>
            </a:br>
            <a:r>
              <a:rPr lang="en-US" altLang="en-US" sz="2400" smtClean="0"/>
              <a:t>See Parent/guardians section on </a:t>
            </a:r>
            <a:r>
              <a:rPr lang="en-US" altLang="en-US" sz="2400" smtClean="0">
                <a:hlinkClick r:id="rId2"/>
              </a:rPr>
              <a:t>www.scoilfhionain.ie</a:t>
            </a:r>
            <a:r>
              <a:rPr lang="en-US" altLang="en-US" sz="2400" smtClean="0"/>
              <a:t> for further details.</a:t>
            </a:r>
            <a:endParaRPr lang="en-US" altLang="en-US" sz="2400" smtClean="0"/>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5768717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marL="457200" indent="-457200">
              <a:buFontTx/>
              <a:buChar char="•"/>
            </a:pPr>
            <a:r>
              <a:rPr lang="en-IE" altLang="en-US" sz="2800" smtClean="0"/>
              <a:t>Cúpla Pointe-  A Few Points</a:t>
            </a:r>
            <a:br>
              <a:rPr lang="en-IE" altLang="en-US" sz="2800" smtClean="0"/>
            </a:br>
            <a:r>
              <a:rPr lang="en-IE" altLang="en-US" sz="2800" smtClean="0"/>
              <a:t>If your child has any medical condition or allergies please let teacher / principal know.</a:t>
            </a:r>
            <a:br>
              <a:rPr lang="en-IE" altLang="en-US" sz="2800" smtClean="0"/>
            </a:br>
            <a:r>
              <a:rPr lang="en-IE" altLang="en-US" sz="2800" smtClean="0"/>
              <a:t/>
            </a:r>
            <a:br>
              <a:rPr lang="en-IE" altLang="en-US" sz="2800" smtClean="0"/>
            </a:br>
            <a:r>
              <a:rPr lang="en-IE" altLang="en-US" sz="2800" smtClean="0"/>
              <a:t>Please check hair regularly  and inform school if there is a problem- long hair should be tied back at school.</a:t>
            </a:r>
            <a:br>
              <a:rPr lang="en-IE" altLang="en-US" sz="2800" smtClean="0"/>
            </a:br>
            <a:r>
              <a:rPr lang="en-IE" altLang="en-US" sz="2800" smtClean="0"/>
              <a:t/>
            </a:r>
            <a:br>
              <a:rPr lang="en-IE" altLang="en-US" sz="2800" smtClean="0"/>
            </a:br>
            <a:r>
              <a:rPr lang="en-IE" altLang="en-US" sz="2800" smtClean="0"/>
              <a:t>Birthday invitations must not be distributed in class- it is upsetting for children who don’t get an invitation!</a:t>
            </a:r>
            <a:br>
              <a:rPr lang="en-IE" altLang="en-US" sz="2800" smtClean="0"/>
            </a:br>
            <a:endParaRPr lang="en-US" altLang="en-US" sz="2800" smtClean="0"/>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0412415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eaLnBrk="1" hangingPunct="1"/>
            <a:r>
              <a:rPr lang="en-IE" altLang="en-US" smtClean="0"/>
              <a:t/>
            </a:r>
            <a:br>
              <a:rPr lang="en-IE" altLang="en-US" smtClean="0"/>
            </a:br>
            <a:r>
              <a:rPr lang="en-IE" altLang="en-US" smtClean="0"/>
              <a:t/>
            </a:r>
            <a:br>
              <a:rPr lang="en-IE" altLang="en-US" smtClean="0"/>
            </a:br>
            <a:r>
              <a:rPr lang="en-IE" altLang="en-US" sz="2400" smtClean="0"/>
              <a:t>“Mol an Óige agus Tiocfaidh sí”</a:t>
            </a:r>
            <a:br>
              <a:rPr lang="en-IE" altLang="en-US" sz="2400" smtClean="0"/>
            </a:br>
            <a:r>
              <a:rPr lang="en-IE" altLang="en-US" sz="2400" smtClean="0"/>
              <a:t>Children flourish when they are praised. This is our belief at Scoil Fhionáin. </a:t>
            </a:r>
            <a:br>
              <a:rPr lang="en-IE" altLang="en-US" sz="2400" smtClean="0"/>
            </a:br>
            <a:r>
              <a:rPr lang="en-IE" altLang="en-US" sz="2400" smtClean="0"/>
              <a:t/>
            </a:r>
            <a:br>
              <a:rPr lang="en-IE" altLang="en-US" sz="2400" smtClean="0"/>
            </a:br>
            <a:r>
              <a:rPr lang="en-IE" altLang="en-US" sz="2800" smtClean="0"/>
              <a:t>It is important that school and home work together for the good of the child.</a:t>
            </a:r>
            <a:br>
              <a:rPr lang="en-IE" altLang="en-US" sz="2800" smtClean="0"/>
            </a:br>
            <a:r>
              <a:rPr lang="en-IE" altLang="en-US" sz="2800" smtClean="0">
                <a:solidFill>
                  <a:srgbClr val="FF0000"/>
                </a:solidFill>
              </a:rPr>
              <a:t>Go raibh maith agat!</a:t>
            </a:r>
            <a:br>
              <a:rPr lang="en-IE" altLang="en-US" sz="2800" smtClean="0">
                <a:solidFill>
                  <a:srgbClr val="FF0000"/>
                </a:solidFill>
              </a:rPr>
            </a:br>
            <a:r>
              <a:rPr lang="en-IE" altLang="en-US" smtClean="0"/>
              <a:t/>
            </a:r>
            <a:br>
              <a:rPr lang="en-IE" altLang="en-US" smtClean="0"/>
            </a:br>
            <a:endParaRPr lang="en-US" altLang="en-US" smtClean="0"/>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7962884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eaLnBrk="1" hangingPunct="1"/>
            <a:r>
              <a:rPr lang="en-IE" altLang="en-US" smtClean="0">
                <a:latin typeface="Comic Sans MS" panose="030F0702030302020204" pitchFamily="66" charset="0"/>
              </a:rPr>
              <a:t>  </a:t>
            </a:r>
            <a:r>
              <a:rPr lang="en-IE" altLang="en-US" sz="4800" smtClean="0">
                <a:latin typeface="Comic Sans MS" panose="030F0702030302020204" pitchFamily="66" charset="0"/>
              </a:rPr>
              <a:t>Getting ready. / Ag fáil réidh.</a:t>
            </a:r>
            <a:endParaRPr lang="en-GB" altLang="en-US" sz="4800" smtClean="0">
              <a:latin typeface="Comic Sans MS" panose="030F0702030302020204" pitchFamily="66" charset="0"/>
            </a:endParaRPr>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258831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IE" altLang="en-US" sz="3200" smtClean="0"/>
              <a:t>An éide scoile- school uniform- </a:t>
            </a:r>
            <a:br>
              <a:rPr lang="en-IE" altLang="en-US" sz="3200" smtClean="0"/>
            </a:br>
            <a:r>
              <a:rPr lang="en-IE" altLang="en-US" sz="1800" smtClean="0"/>
              <a:t>Please note that </a:t>
            </a:r>
            <a:r>
              <a:rPr lang="en-IE" altLang="en-US" sz="1800" b="1" smtClean="0"/>
              <a:t>ANY navy school jumper/cardigan </a:t>
            </a:r>
            <a:r>
              <a:rPr lang="en-IE" altLang="en-US" sz="1800" smtClean="0"/>
              <a:t>and grey polo or shirt is acceptable- does not have to have school crest.  </a:t>
            </a:r>
            <a:br>
              <a:rPr lang="en-IE" altLang="en-US" sz="1800" smtClean="0"/>
            </a:br>
            <a:r>
              <a:rPr lang="en-IE" altLang="en-US" sz="1800" smtClean="0"/>
              <a:t>A navy tie may be worn </a:t>
            </a:r>
            <a:r>
              <a:rPr lang="en-IE" altLang="en-US" sz="1800" b="1" i="1" smtClean="0"/>
              <a:t>if </a:t>
            </a:r>
            <a:r>
              <a:rPr lang="en-IE" altLang="en-US" sz="1800" smtClean="0"/>
              <a:t>you decide to go with shirt instead of polo.</a:t>
            </a:r>
            <a:br>
              <a:rPr lang="en-IE" altLang="en-US" sz="1800" smtClean="0"/>
            </a:br>
            <a:r>
              <a:rPr lang="en-IE" altLang="en-US" sz="1800" b="1" smtClean="0"/>
              <a:t>ANY grey school trousers/skirt/pinafore </a:t>
            </a:r>
            <a:r>
              <a:rPr lang="en-IE" altLang="en-US" sz="1800" smtClean="0"/>
              <a:t>are acceptable.</a:t>
            </a:r>
            <a:br>
              <a:rPr lang="en-IE" altLang="en-US" sz="1800" smtClean="0"/>
            </a:br>
            <a:r>
              <a:rPr lang="en-IE" altLang="en-US" sz="1800" smtClean="0"/>
              <a:t>Children may wear navy or dark grey tracksuit bottoms (PLAIN) on Fridays for P.E. </a:t>
            </a:r>
            <a:br>
              <a:rPr lang="en-IE" altLang="en-US" sz="1800" smtClean="0"/>
            </a:br>
            <a:r>
              <a:rPr lang="en-IE" altLang="en-US" sz="1800" smtClean="0"/>
              <a:t>Should you decide to order a crested jumper, details will be made available shortly on our school website </a:t>
            </a:r>
            <a:r>
              <a:rPr lang="en-IE" altLang="en-US" sz="1800" smtClean="0">
                <a:hlinkClick r:id="rId2"/>
              </a:rPr>
              <a:t>www.scoilfhionain.ie</a:t>
            </a:r>
            <a:r>
              <a:rPr lang="en-IE" altLang="en-US" sz="1800" smtClean="0"/>
              <a:t> </a:t>
            </a:r>
            <a:endParaRPr lang="en-IE" altLang="en-US" sz="1800" smtClean="0"/>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571077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eaLnBrk="1" hangingPunct="1"/>
            <a:r>
              <a:rPr lang="en-IE" altLang="en-US" sz="5400" smtClean="0">
                <a:latin typeface="Comic Sans MS" panose="030F0702030302020204" pitchFamily="66" charset="0"/>
              </a:rPr>
              <a:t>The Big day/ An Chéad lá</a:t>
            </a:r>
            <a:endParaRPr lang="en-GB" altLang="en-US" sz="5400" smtClean="0">
              <a:latin typeface="Comic Sans MS" panose="030F0702030302020204" pitchFamily="66" charset="0"/>
            </a:endParaRPr>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986572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eaLnBrk="1" hangingPunct="1"/>
            <a:r>
              <a:rPr lang="en-IE" altLang="en-US" smtClean="0">
                <a:latin typeface="Comic Sans MS" panose="030F0702030302020204" pitchFamily="66" charset="0"/>
              </a:rPr>
              <a:t>Ag Toiseacht /Starting off…</a:t>
            </a:r>
            <a:endParaRPr lang="en-GB" altLang="en-US" smtClean="0">
              <a:latin typeface="Comic Sans MS" panose="030F0702030302020204" pitchFamily="66" charset="0"/>
            </a:endParaRPr>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2215529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IE" altLang="en-US" sz="3600" u="sng" smtClean="0"/>
              <a:t>Text a Parent</a:t>
            </a:r>
            <a:br>
              <a:rPr lang="en-IE" altLang="en-US" sz="3600" u="sng" smtClean="0"/>
            </a:br>
            <a:r>
              <a:rPr lang="en-IE" altLang="en-US" sz="2400" smtClean="0"/>
              <a:t>Text a parent allows the school to notify parents re any upcoming events or if there was an emergency closing. It is important to notify school if you change your number. Text a Parent app can be downloaded from the app store on your phone.</a:t>
            </a:r>
            <a:br>
              <a:rPr lang="en-IE" altLang="en-US" sz="2400" smtClean="0"/>
            </a:br>
            <a:r>
              <a:rPr lang="en-IE" altLang="en-US" sz="2400" b="1" smtClean="0">
                <a:solidFill>
                  <a:srgbClr val="FF0000"/>
                </a:solidFill>
              </a:rPr>
              <a:t>Note: Text messages have to be kept very short due to cost per letter! So often the text will provide a link to an item on school website </a:t>
            </a:r>
            <a:r>
              <a:rPr lang="en-IE" altLang="en-US" sz="2400" b="1" smtClean="0">
                <a:solidFill>
                  <a:srgbClr val="FF0000"/>
                </a:solidFill>
                <a:hlinkClick r:id="rId2"/>
              </a:rPr>
              <a:t>www.scoilfhionain.ie</a:t>
            </a:r>
            <a:r>
              <a:rPr lang="en-IE" altLang="en-US" sz="2400" b="1" smtClean="0">
                <a:solidFill>
                  <a:srgbClr val="FF0000"/>
                </a:solidFill>
              </a:rPr>
              <a:t/>
            </a:r>
            <a:br>
              <a:rPr lang="en-IE" altLang="en-US" sz="2400" b="1" smtClean="0">
                <a:solidFill>
                  <a:srgbClr val="FF0000"/>
                </a:solidFill>
              </a:rPr>
            </a:br>
            <a:r>
              <a:rPr lang="en-IE" altLang="en-US" sz="2400" smtClean="0"/>
              <a:t>Abbreviations etc which may appear in texts:</a:t>
            </a:r>
            <a:br>
              <a:rPr lang="en-IE" altLang="en-US" sz="2400" smtClean="0"/>
            </a:br>
            <a:r>
              <a:rPr lang="en-IE" altLang="en-US" sz="3200" smtClean="0"/>
              <a:t>GRMA = Go raibh Maith Agat= Thank You</a:t>
            </a:r>
            <a:br>
              <a:rPr lang="en-IE" altLang="en-US" sz="3200" smtClean="0"/>
            </a:br>
            <a:r>
              <a:rPr lang="en-IE" altLang="en-US" sz="3200" smtClean="0"/>
              <a:t>Maidin Mhaith= good morning</a:t>
            </a:r>
            <a:br>
              <a:rPr lang="en-IE" altLang="en-US" sz="3200" smtClean="0"/>
            </a:br>
            <a:r>
              <a:rPr lang="en-IE" altLang="en-US" sz="3200" smtClean="0"/>
              <a:t>Dia Duit= hello</a:t>
            </a:r>
            <a:endParaRPr lang="en-US" altLang="en-US" sz="3200" smtClean="0"/>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9430095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IE" altLang="en-US" u="sng" smtClean="0"/>
              <a:t>Gréasán Scoile-School Website</a:t>
            </a:r>
            <a:r>
              <a:rPr lang="en-IE" altLang="en-US" smtClean="0"/>
              <a:t/>
            </a:r>
            <a:br>
              <a:rPr lang="en-IE" altLang="en-US" smtClean="0"/>
            </a:br>
            <a:r>
              <a:rPr lang="en-IE" altLang="en-US" sz="3600" smtClean="0"/>
              <a:t>Parents/guardians can keep up to date with all that is happening at school on the school website – </a:t>
            </a:r>
            <a:r>
              <a:rPr lang="en-IE" altLang="en-US" sz="3600" smtClean="0">
                <a:hlinkClick r:id="rId2"/>
              </a:rPr>
              <a:t>www.scoilfhionain.ie</a:t>
            </a:r>
            <a:r>
              <a:rPr lang="en-IE" altLang="en-US" sz="3600" smtClean="0"/>
              <a:t> </a:t>
            </a:r>
            <a:br>
              <a:rPr lang="en-IE" altLang="en-US" sz="3600" smtClean="0"/>
            </a:br>
            <a:r>
              <a:rPr lang="en-IE" altLang="en-US" sz="2800" smtClean="0"/>
              <a:t>Children are given a consent form to get signed in September to allow school to publish their work and photos and also for trips  that child may take whilst at school</a:t>
            </a:r>
            <a:r>
              <a:rPr lang="en-IE" altLang="en-US" sz="3600" smtClean="0"/>
              <a:t>. </a:t>
            </a:r>
            <a:r>
              <a:rPr lang="en-IE" altLang="en-US" sz="2800" smtClean="0"/>
              <a:t>In line with current best practice, the focus is on the activity e.g. drama, science activity, and not individual children. Children are not named in picture.</a:t>
            </a:r>
            <a:endParaRPr lang="en-US" altLang="en-US" sz="2800" smtClean="0"/>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8884128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eaLnBrk="1" hangingPunct="1"/>
            <a:r>
              <a:rPr lang="en-IE" altLang="en-US" smtClean="0">
                <a:latin typeface="Comic Sans MS" panose="030F0702030302020204" pitchFamily="66" charset="0"/>
              </a:rPr>
              <a:t>Pre- Reading</a:t>
            </a:r>
            <a:endParaRPr lang="en-GB" altLang="en-US" smtClean="0">
              <a:latin typeface="Comic Sans MS" panose="030F0702030302020204" pitchFamily="66" charset="0"/>
            </a:endParaRPr>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6999621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116</Words>
  <Application>Microsoft Office PowerPoint</Application>
  <PresentationFormat>On-screen Show (4:3)</PresentationFormat>
  <Paragraphs>24</Paragraphs>
  <Slides>27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Calibri Light</vt:lpstr>
      <vt:lpstr>Comic Sans MS</vt:lpstr>
      <vt:lpstr>Office Theme</vt:lpstr>
      <vt:lpstr>  Naíonáin 2021-22 Junior Infants </vt:lpstr>
      <vt:lpstr>“Fás agus Foghlaim- Growing and Learning”</vt:lpstr>
      <vt:lpstr>  Getting ready. / Ag fáil réidh.</vt:lpstr>
      <vt:lpstr>An éide scoile- school uniform-  Please note that ANY navy school jumper/cardigan and grey polo or shirt is acceptable- does not have to have school crest.   A navy tie may be worn if you decide to go with shirt instead of polo. ANY grey school trousers/skirt/pinafore are acceptable. Children may wear navy or dark grey tracksuit bottoms (PLAIN) on Fridays for P.E.  Should you decide to order a crested jumper, details will be made available shortly on our school website www.scoilfhionain.ie </vt:lpstr>
      <vt:lpstr>The Big day/ An Chéad lá</vt:lpstr>
      <vt:lpstr>Ag Toiseacht /Starting off…</vt:lpstr>
      <vt:lpstr>Text a Parent Text a parent allows the school to notify parents re any upcoming events or if there was an emergency closing. It is important to notify school if you change your number. Text a Parent app can be downloaded from the app store on your phone. Note: Text messages have to be kept very short due to cost per letter! So often the text will provide a link to an item on school website www.scoilfhionain.ie Abbreviations etc which may appear in texts: GRMA = Go raibh Maith Agat= Thank You Maidin Mhaith= good morning Dia Duit= hello</vt:lpstr>
      <vt:lpstr>Gréasán Scoile-School Website Parents/guardians can keep up to date with all that is happening at school on the school website – www.scoilfhionain.ie  Children are given a consent form to get signed in September to allow school to publish their work and photos and also for trips  that child may take whilst at school. In line with current best practice, the focus is on the activity e.g. drama, science activity, and not individual children. Children are not named in picture.</vt:lpstr>
      <vt:lpstr>Pre- Reading</vt:lpstr>
      <vt:lpstr>Pre-Writing </vt:lpstr>
      <vt:lpstr>The Curriculum </vt:lpstr>
      <vt:lpstr>        Scéim Aitheantais Scoileanna Gaeltachta From September, your child will join us on an exciting new journey as we develop our use of Gaeilge in school.       Children pick up  Gaeilge very quickly and we encourage you to speak  Irish to your child, no matter how little. The benefits of having more than one language are outlined in letter you will have received.      </vt:lpstr>
      <vt:lpstr>     New Child Protection Guidelines were issued in 2017 and they can be viewed on the school website. Teachers and principal are duty bound to report any concerns they have to TUSLA child and family agency. Concerns may be in the area of 1.child neglect 2. emotional abuse 3. physical abuse 4. sexual abuse </vt:lpstr>
      <vt:lpstr>PowerPoint Presentation</vt:lpstr>
      <vt:lpstr>New Data Protection</vt:lpstr>
      <vt:lpstr>Obair Bhaile-Homework</vt:lpstr>
      <vt:lpstr>Curaclam Teanga/ Language Curriculum</vt:lpstr>
      <vt:lpstr>Is scoil dhigíteach  í Scoil Fhionáin- We are a digital school</vt:lpstr>
      <vt:lpstr>PowerPoint Presentation</vt:lpstr>
      <vt:lpstr>Amanna Sosa- Breaks</vt:lpstr>
      <vt:lpstr>School Lunches Lunches are provided free for all children by  by the Department of Social Protection. The lunches begin in the second week of school for the infants, if required.  If children are bringing their own lunch –it must be a healthy lunch- sandwich, fruit, cheese, yoghurt,milk, water,No fizzy drinks, biscuits, sweets, crisps or popcorn. We regularly  examinine our lunch provision at Scoil Fhionáin and will contact you nearer school opening. Local providers Centra and The Cope are used.</vt:lpstr>
      <vt:lpstr>Ag dul Abhaile/ Going Home..</vt:lpstr>
      <vt:lpstr>You Can help…</vt:lpstr>
      <vt:lpstr>PowerPoint Presentation</vt:lpstr>
      <vt:lpstr>We work closely with HSE organisations such as Meitheal, parent Hub Donegal, which are programmes which help parents in the important work they do. Information is available in school about their courses. See Parent/guardians section on www.scoilfhionain.ie for further details.</vt:lpstr>
      <vt:lpstr>Cúpla Pointe-  A Few Points If your child has any medical condition or allergies please let teacher / principal know.  Please check hair regularly  and inform school if there is a problem- long hair should be tied back at school.  Birthday invitations must not be distributed in class- it is upsetting for children who don’t get an invitation! </vt:lpstr>
      <vt:lpstr>  “Mol an Óige agus Tiocfaidh sí” Children flourish when they are praised. This is our belief at Scoil Fhionáin.   It is important that school and home work together for the good of the child. Go raibh maith agat!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Naíonáin 2021-22 Junior Infants </dc:title>
  <dc:creator>Owner</dc:creator>
  <cp:lastModifiedBy>Owner</cp:lastModifiedBy>
  <cp:revision>1</cp:revision>
  <dcterms:created xsi:type="dcterms:W3CDTF">2021-01-15T08:04:45Z</dcterms:created>
  <dcterms:modified xsi:type="dcterms:W3CDTF">2021-01-15T08:04:46Z</dcterms:modified>
</cp:coreProperties>
</file>